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Noto Sans TC" panose="020B0604020202020204" charset="-128"/>
      <p:regular r:id="rId9"/>
    </p:embeddedFon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Sora Medium" panose="020B0604020202020204" charset="0"/>
      <p:regular r:id="rId14"/>
    </p:embeddedFont>
  </p:embeddedFontLst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8T03:49:30.75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130 1,'3994'0,"-3986"0,0-1,0 2,0-1,0 1,0 0,0 1,-1 0,1 0,-1 0,1 1,-1 0,0 1,0 0,0 0,-1 0,1 1,-1 0,0 0,-1 1,1-1,-1 1,0 1,0-1,-1 1,0-1,0 1,0 0,-1 1,0-1,-1 0,0 1,0 0,0-1,0 10,1 1,-1 1,-1-1,-1 1,0-1,-2 1,0-1,0 1,-12 34,12-46,0 0,-1 0,0-1,-1 1,1-1,-1 0,0 0,-1 0,1 0,-1-1,0 0,-1 0,1 0,-1-1,0 1,0-2,-1 1,1 0,-1-1,1-1,-1 1,0-1,0 0,0 0,-11 0,-59 2,-106-7,37-2,-1375 5,1492-2,1 0,0-2,1-2,-1 0,1-2,-27-11,5 2,13 9,0 2,0 1,-1 1,0 3,0 0,-36 6,-20-2,-1278-3,1357 1,1-2,-1 0,0 0,1-1,-1-1,1 0,-20-8,28 9,0-1,1 1,-1-1,1 0,-1 0,1-1,0 1,0-1,1 0,-1 0,1 0,0-1,0 1,0-1,0 0,1 0,0 0,0 0,0 0,1 0,-2-10,0-6,1 1,1-1,0 0,2 0,0 0,2 1,0-1,1 0,8-19,-3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8T03:49:47.81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1 451,'1131'0,"-1090"-2,0-2,42-10,58-5,82 20,53-4,-179-16,-72 13,0 0,31-2,243 8,15-2,-182-16,18-1,199 16,-182 5,-143-4,1 0,-1-2,33-9,-29 6,56-6,-68 12,0 0,-1 1,1 1,0 1,23 4,-35-5,1 0,-1 1,0 0,0-1,0 1,0 1,0-1,0 0,0 1,-1 0,0 0,1 0,-1 0,0 1,0-1,-1 1,1 0,-1 0,0 0,0 0,0 0,0 0,1 8,21 126,-23-133,0-1,0 0,0 1,0-1,-1 1,0-1,0 1,0-1,-1 0,1 1,-1-1,0 1,-1-1,1 0,-1 0,-2 7,1-7,-1-1,1 1,0 0,-1-1,0 0,0 0,0 0,0 0,0-1,-1 1,1-1,-1 0,1 0,-1-1,-5 2,-19 4,-1-2,0 0,-53 1,-98-11,64 1,-1300 1,734 5,643-4,0-2,-46-10,43 6,-68-4,-335 11,207 3,223-2,1-1,0-1,-1 0,1-1,0 0,0-1,1-1,-1 0,1-1,-20-12,27 14,-1-1,2 0,-1-1,0 1,1-2,0 1,0 0,1-1,0 0,0-1,1 1,-1-1,2 0,-1 1,1-2,0 1,1 0,0-1,-2-15,2 7,1 0,1 0,0 1,1-1,5-22,-4 31,0 0,1 0,0 0,1 0,0 0,0 0,1 1,0 0,0 0,0 0,1 1,8-8,-3 5,0 1,0 0,1 0,0 1,1 0,-1 1,1 1,24-7,7 1,63-6,-9 2,80-32,-133 38,1 3,0 1,0 3,86 5,-29 0,1099-2,-1169 0,0 3,55 12,-52-9,0-1,39 2,75-10,63 4,-88 17,-82-11,69 4,-66-11,-1 3,82 15,97 14,-175-25,1-2,65 0,-6 0,-78-2,-1 1,0 2,-1 1,54 21,-76-25,1 1,-1-1,0 1,0 1,-1-1,1 1,-1 0,0 1,-1-1,1 1,-2 0,1 1,-1-1,0 1,0 0,-1 0,0 0,0 0,-1 0,2 12,2 17,-2 1,-1-1,-3 47,-1-44,1-5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8T03:49:51.30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1 123,'253'-17,"-78"2,607-59,-619 61,189 9,-210 5,-96 2,84 15,25 2,484-17,-329-6,577 3,-879 0,-2 0,0 0,0-1,0 2,0-1,0 1,0 0,0 0,-1 1,1-1,0 1,-1 1,6 2,-2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8T03:50:04.42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1 532,'744'0,"-694"-2,85-16,-101 11,0 2,0 1,1 2,0 1,54 6,15 11,0-5,105-2,1604-12,-1038 4,-771-1,37 2,-40-3,0 1,0 0,0 0,0 0,0 0,1 1,-1-1,0 0,0 0,0 1,0-1,0 0,0 1,0-1,0 1,0 0,0-1,0 1,0 0,0-1,-1 1,1 0,0 0,0 0,-1 0,1 0,0 1,-2 0,0-1,0 1,0-1,0 1,-1-1,1 0,0 1,-1-1,1 0,-1 0,0 0,1 0,-1-1,0 1,1 0,-5 0,-3 3,-305 138,267-123,19-10,0-1,0-1,0-1,-40 2,39-5,0 1,1 1,-1 1,-35 14,-22 10,-141 31,171-48,8-3,-1-2,-78 2,-104-12,82-1,117 0,1 0,-1-2,1-2,1-1,-1-1,-42-19,-20-6,62 26,1 1,-1 1,0 2,-37-1,-130 8,69 1,75-5,-1-2,-95-18,68 10,0 3,0 4,-92 8,30-2,82-2,0-3,-95-18,108 15,0 1,-71 3,-24-2,140 3,0 1,0-1,0 0,0-1,0 1,0 0,0-1,0 0,1 0,-1 0,0-1,1 1,0-1,0 0,0 0,0 0,0 0,1 0,-1-1,1 1,0-1,0 0,0 0,0 1,1-1,0 0,-1 0,1 0,1-1,-1-7,-2-10,2-1,1 1,0-1,6-32,-3 35,1 0,1 0,1 0,1 0,0 1,2 0,0 1,1 0,0 0,2 1,0 0,1 1,1 1,0 0,1 1,0 0,2 1,-1 1,1 1,1 0,0 1,1 1,-1 1,2 0,-1 2,1 0,41-6,-24 6,0-1,65-22,-34 9,-17 10,1 2,0 2,1 3,102 7,-49-1,1978 0,-1089-5,-980 2,-1 1,1 1,-1 0,1 1,16 5,-5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8T03:50:17.55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0 567,'188'3,"205"-7,-261-15,-86 10,51-2,165 11,42-2,-177-17,13 0,392 16,-275 5,534-2,-751-2,1-2,45-10,-42 6,67-4,308 11,-193 3,-154-8,-69 6,1-1,-1 1,0-1,1 0,-1-1,0 1,0 0,0-1,0 0,0 1,0-1,-1 0,1-1,-1 1,1 0,-1-1,0 1,3-5,-5 7,0-1,1 1,-1-1,0 0,0 1,1-1,-1 0,0 1,0-1,0 0,0 1,0-1,0 0,0 1,0-1,0 0,0 1,0-1,-1 0,1 1,0-1,0 0,-1 1,1-1,0 1,-1-1,1 0,-1 1,0-1,-22-11,-30 3,22 9,0 1,0 1,0 2,-35 9,25-5,-66 4,-244-11,163-2,149-2,1-1,0-2,0-2,0-1,-59-24,-43-10,110 37,-1 2,0 1,-39 1,-9-1,59 0,0-1,1-1,-1-1,1 0,-21-11,-24-8,24 12,0 2,-1 1,0 2,0 2,-78-1,-1252 9,1332 0,0 2,-50 11,46-6,-70 3,-152-12,346-6,152-32,-96 13,-34 8,92-16,331-14,-195 28,-101 2,100 15,-179 3,-112 1,0 2,45 10,31 3,47 10,-66-9,-59-10,66 22,-76-20,2-1,-1-2,1-1,38 4,414-8,-234-5,-212 3,1-1,-1 2,43 7,-67-7,0 2,0 0,-1 0,0 0,1 2,-1-1,-1 1,1 1,-1-1,0 2,13 10,-17-13,-1 1,0 0,0 0,0 0,0 0,-1 0,0 1,0 0,0 0,-1-1,1 1,-1 1,-1-1,0 0,1 0,-2 1,1-1,-1 1,0-1,0 0,-1 1,0-1,0 0,0 1,-5 11,0-5,0 0,0 0,-1-1,0 0,-2 0,1-1,-1 0,-1 0,0-1,-19 16,12-14,0 0,-1 0,-1-2,0 0,0-1,-1-1,0-1,-28 6,9-6,1-2,-2-1,-62-3,-1632-7,952 9,702-5,43 0,0 2,0 1,1 1,-69 15,66-8,-71 7,-6 0,36-4,0-3,-159-5,203-5,2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8T03:50:27.33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79 405,'3226'0,"-3184"-2,-1-2,43-10,57-5,277 17,-216 3,-123-8,-76 7,0 0,-1 0,1-1,0 0,0 1,0-1,-1 0,1 0,0-1,-1 1,1 0,-1-1,1 0,-1 1,0-1,0 0,0 0,0-1,0 1,0 0,-1 0,1-1,2-5,-4 7,0 0,-1 0,1 0,0 0,0 0,-1 0,1 0,-1 0,1 0,-1 0,1 0,-1 1,0-1,1 0,-1 0,0 0,0 1,1-1,-1 0,0 1,0-1,0 1,0-1,0 1,0-1,0 1,0 0,0-1,0 1,0 0,-1 0,-39-8,36 8,-95-8,-155 9,92 3,85-3,24 1,0-3,0-2,-68-12,-240-68,215 41,104 27,0 2,-1 2,0 2,-78-6,107 15,-29-2,1 2,0 1,0 2,0 3,-81 20,81-13,-1-1,0-3,-1-1,0-3,0-1,-53-3,-597-4,671 2,0-2,0 0,-33-10,29 6,-56-6,67 12,-156-4,155 6,-1 1,1 0,0 1,0 1,0 1,0 0,-20 10,18-6,-1 0,0-2,-1-1,1 0,-1-1,-33 2,-131-5,161-3,65-2,0-2,-1-2,61-17,64-12,737-78,-277 99,-406 17,-156 1,101 19,-87-10,-2 2,98 32,-121-29,2-3,-1-2,2-2,74 4,719-17,-839 3,-1 0,0 0,0 1,1 0,-1 0,0 1,0 0,0 0,7 4,-11-4,0 0,0 0,0 0,0 1,-1-1,1 1,-1 0,1-1,-1 1,0 0,0 1,0-1,-1 0,1 1,-1-1,0 0,0 1,0 0,1 6,0 6,0 0,-2-1,0 1,0 0,-2 0,0-1,-1 1,0-1,-1 1,-1-1,0 0,-1-1,-1 1,0-1,-13 18,12-21,0 1,-1-2,0 1,-1-1,0 0,0-1,-1-1,0 1,-1-2,0 1,0-2,-1 0,1 0,-1-1,-1-1,1 0,-23 4,-36-3,-125-8,63-2,-2131 5,2232 2,0 1,-52 13,45-8,-48 4,-166-10,145-3,99 1,0-1,0 1,0-1,-1-1,2 0,-1-1,0 1,0-2,1 1,0-2,-1 1,2-1,-1 0,0-1,1 0,-14-14,-31-21,46 37,1 0,-1-1,1 0,-1 0,2 0,-1-1,0 0,1 0,0-1,1 1,-1-1,1 0,0 0,-3-9,4 1,0 0,1 0,0 0,1-1,2-26,0 28,-1-1,-1 1,0-1,0 1,-8-27,7 35,-1 1,0-1,0 1,0 0,-1 0,0 0,0 0,0 0,-1 1,0 0,1 0,-1 0,-1 1,1-1,0 1,-1 0,0 1,0-1,0 1,0 1,0-1,-12-1,12 2,0 0,1 1,-1-1,0 1,0 1,0-1,1 1,-1 0,0 0,0 0,1 1,-1 0,1 0,0 1,-1-1,1 1,0 0,1 1,-1-1,0 1,1 0,0 0,0 0,-5 7,-3 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8T03:50:37.02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82,'2372'0,"-2317"4,1 2,-2 2,75 21,12 2,-62-16,-29-4,0-2,73 2,-74-10,-9-2,-1 2,72 12,172 37,-218-41,1-3,0-3,84-6,106 4,-251-1,1 0,-1 1,0-1,0 1,0 1,1-1,-1 1,0-1,-1 1,1 1,0-1,-1 1,1 0,-1 0,0 0,0 0,0 1,0-1,0 1,-1 0,0 1,0-1,0 0,0 1,-1 0,0-1,0 1,0 0,0 0,-1 0,0 0,0 1,0-1,-1 0,1 0,-1 1,-1-1,1 0,-1 0,0 1,-2 5,2 1,-2 1,0-1,0 0,-1 0,-1 0,0 0,-1-1,-12 20,13-25,-1 0,1 0,-1 0,-1-1,1 0,-1 0,0 0,0-1,0 0,-1-1,1 1,-1-1,0-1,-14 3,-16 2,-57 2,-25 4,17 1,0-5,-193-9,124-3,-424 3,544 3,-1 3,1 2,-63 17,62-12,-1-2,-99 6,112-14,0 3,1 0,-56 18,48-11,-87 11,-279-18,222-9,154 3,-1-2,1-2,-65-14,81 13,-43-12,0 4,-129-11,161 23,-1-1,0-2,1-2,0-1,0-1,1-2,0-1,0-2,2-1,-1-1,2-2,0-1,-32-26,56 38,0 0,0 0,0 0,1-1,0 0,0 0,0 0,1 0,0 0,1-1,0 1,0-1,0 1,1-1,0 0,1 0,0 0,1-12,-1 15,1-1,-1 0,1 1,0-1,1 1,0 0,-1-1,1 1,1 0,-1 0,1 0,0 1,0-1,1 1,-1-1,1 1,0 0,0 0,0 1,0-1,1 1,0 0,0 0,-1 1,1-1,9-2,14 0,-1 0,42-1,11-1,432-101,-270 51,-171 46,0 3,0 4,124 7,-63 0,-44-4,70 2,-136 1,0 0,-1 2,1 0,-1 2,22 8,157 47,2 1,-154-44,0-2,2-2,0-3,53 6,-7-8,116-5,-113-3,81-4,-159-1,-1-1,1-1,-1 0,0-2,0 0,-1-1,0-1,19-14,-18 12,1 0,1 0,0 2,0 1,43-11,127-21,-187 40,0-1,-1 1,0 0,1-1,-1 0,0 0,0-1,0 1,0-1,0 0,6-6,-9 8,0 0,-1 0,1 0,-1 0,1 0,0 0,-1 0,0 0,1 0,-1-1,0 1,1 0,-1 0,0 0,0 0,0-1,0 1,0 0,-1-2,0 1,0 0,0 0,0 0,0 0,0 0,0 0,-1 0,1 1,-1-1,1 1,-1-1,0 1,1-1,-4 0,-19-12,-1 2,0 1,-1 1,0 2,0 0,-1 1,-32-3,29 7,0 1,0 1,0 1,-47 7,-115 32,74-12,-113 22,188-38,0 1,1 1,0 3,-51 27,75-36,-1-1,0-1,0-1,-1-1,0 0,1-1,-1-1,-27-3,22 2,-1 0,0 2,0 0,-28 8,-17 11,37-10,-1-2,0-1,0-1,-52 3,52-9,-1 2,1 2,-38 9,2-1,-26 7,-200 77,251-83,20-6,0-1,-1-1,-53 6,-234-11,146-3,133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699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customXml" Target="../ink/ink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customXml" Target="../ink/ink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hyperlink" Target="https://qalified.com/es/blog/software-qa-testing-herramientas/" TargetMode="External"/><Relationship Id="rId7" Type="http://schemas.openxmlformats.org/officeDocument/2006/relationships/hyperlink" Target="https://blog-qasource-com.translate.goog/10-things-to-consider-when-choosing-a-test-automation-tool?_x_tr_sl=en&amp;_x_tr_tl=es&amp;_x_tr_hl=es&amp;_x_tr_pto=t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hucksacademy.com/es/topic/node-testing-jest/testing-best-practices" TargetMode="External"/><Relationship Id="rId5" Type="http://schemas.openxmlformats.org/officeDocument/2006/relationships/hyperlink" Target="https://saucelabs-com.translate.goog/resources/blog/vitest-vs-jest-comparison?_x_tr_sl=en&amp;_x_tr_tl=es&amp;_x_tr_hl=es&amp;_x_tr_pto=tc&amp;_x_tr_hist=true" TargetMode="External"/><Relationship Id="rId4" Type="http://schemas.openxmlformats.org/officeDocument/2006/relationships/hyperlink" Target="https://www.questionpro.com/blog/es/herramientas-para-pruebas-de-usabilidad/" TargetMode="Externa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Herramientas de testing para aplicaciones web JavaScript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testing es una práctica esencial en el desarrollo moderno. Permite validar que el código funciona como se espera, detectar errores antes de que lleguen a producción y facilitar el mantenimiento del software.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A6B3EA4B-9380-F4DF-34A6-3A26CE35D396}"/>
                  </a:ext>
                </a:extLst>
              </p14:cNvPr>
              <p14:cNvContentPartPr/>
              <p14:nvPr/>
            </p14:nvContentPartPr>
            <p14:xfrm>
              <a:off x="12914034" y="7895343"/>
              <a:ext cx="1558080" cy="17748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A6B3EA4B-9380-F4DF-34A6-3A26CE35D3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0034" y="7787343"/>
                <a:ext cx="1665720" cy="39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0528"/>
            <a:ext cx="7905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Herramienta asignada: Jest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293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Jest es un framework de testing desarrollado por Meta (Facebook), ampliamente utilizado en proyectos JavaScript y React el cual facilita la escritura de pruebas para garantizar la corrección de código en aplicaciones web, especialmente aquellas basadas en React.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61805"/>
            <a:ext cx="49701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Funcionalidades principales: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7272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Soporte para pruebas unitarias, de integración y snapshots.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94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Ejecución rápida gracias a su motor de paralelización.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116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Cobertura de código integrada.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538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Simulación de módulos y funciones (mocks).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960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Watch mode para ejecutar pruebas automáticamente al detectar cambios.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1DBB6659-5D06-335A-400C-612BB0FD5A8A}"/>
                  </a:ext>
                </a:extLst>
              </p14:cNvPr>
              <p14:cNvContentPartPr/>
              <p14:nvPr/>
            </p14:nvContentPartPr>
            <p14:xfrm>
              <a:off x="12946434" y="7776594"/>
              <a:ext cx="1568520" cy="2383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1DBB6659-5D06-335A-400C-612BB0FD5A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2794" y="7668954"/>
                <a:ext cx="16761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3579FA6-2F80-AAF7-03A1-7D168108A711}"/>
                  </a:ext>
                </a:extLst>
              </p14:cNvPr>
              <p14:cNvContentPartPr/>
              <p14:nvPr/>
            </p14:nvContentPartPr>
            <p14:xfrm>
              <a:off x="13047954" y="8010954"/>
              <a:ext cx="1487880" cy="446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3579FA6-2F80-AAF7-03A1-7D168108A7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94314" y="7902954"/>
                <a:ext cx="1595520" cy="26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219" y="481132"/>
            <a:ext cx="4373285" cy="54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Práctica de uso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2219" y="1464945"/>
            <a:ext cx="295775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Mocking de funciones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446008" y="1746654"/>
            <a:ext cx="6489621" cy="2064180"/>
          </a:xfrm>
          <a:prstGeom prst="roundRect">
            <a:avLst>
              <a:gd name="adj" fmla="val 1182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 lang="es-SV" dirty="0"/>
          </a:p>
        </p:txBody>
      </p:sp>
      <p:sp>
        <p:nvSpPr>
          <p:cNvPr id="6" name="Text 4"/>
          <p:cNvSpPr/>
          <p:nvPr/>
        </p:nvSpPr>
        <p:spPr>
          <a:xfrm>
            <a:off x="612219" y="1757064"/>
            <a:ext cx="6157198" cy="2548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onst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fetchData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require('./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fetchData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’);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jest.mock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('./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fetchData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’);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test('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fetchData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devuelve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datos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simulados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’, async () =&gt; {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fetchData.mockResolvedValue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({ name: 'Test’ });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data = await 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fetchData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  expect(data.name).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toBe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('Test’);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06" y="4202426"/>
            <a:ext cx="4520327" cy="309281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36180" y="146494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Pruebas unitarias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36180" y="1967865"/>
            <a:ext cx="218658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Básicas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36180" y="2416135"/>
            <a:ext cx="6489621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Supongamos que tienes una función 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sum.js</a:t>
            </a: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536180" y="2900243"/>
            <a:ext cx="3813991" cy="910591"/>
          </a:xfrm>
          <a:prstGeom prst="roundRect">
            <a:avLst>
              <a:gd name="adj" fmla="val 1900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 lang="es-SV"/>
          </a:p>
        </p:txBody>
      </p:sp>
      <p:sp>
        <p:nvSpPr>
          <p:cNvPr id="12" name="Shape 9"/>
          <p:cNvSpPr/>
          <p:nvPr/>
        </p:nvSpPr>
        <p:spPr>
          <a:xfrm>
            <a:off x="7527489" y="2900244"/>
            <a:ext cx="4069426" cy="1119188"/>
          </a:xfrm>
          <a:prstGeom prst="roundRect">
            <a:avLst>
              <a:gd name="adj" fmla="val 1900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 lang="es-SV"/>
          </a:p>
        </p:txBody>
      </p:sp>
      <p:sp>
        <p:nvSpPr>
          <p:cNvPr id="13" name="Text 10"/>
          <p:cNvSpPr/>
          <p:nvPr/>
        </p:nvSpPr>
        <p:spPr>
          <a:xfrm>
            <a:off x="7702391" y="3031331"/>
            <a:ext cx="6157198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sum(a, b) {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a + b;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}module.exports = sum;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527488" y="3977580"/>
            <a:ext cx="648962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Prueba con snapshot (ideal para componentes React)</a:t>
            </a:r>
            <a:endParaRPr lang="en-US" sz="2050" dirty="0"/>
          </a:p>
        </p:txBody>
      </p:sp>
      <p:sp>
        <p:nvSpPr>
          <p:cNvPr id="15" name="Shape 12"/>
          <p:cNvSpPr/>
          <p:nvPr/>
        </p:nvSpPr>
        <p:spPr>
          <a:xfrm>
            <a:off x="7411702" y="4638457"/>
            <a:ext cx="6489621" cy="2220754"/>
          </a:xfrm>
          <a:prstGeom prst="roundRect">
            <a:avLst>
              <a:gd name="adj" fmla="val 1182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 lang="es-SV"/>
          </a:p>
        </p:txBody>
      </p:sp>
      <p:sp>
        <p:nvSpPr>
          <p:cNvPr id="16" name="Shape 13"/>
          <p:cNvSpPr/>
          <p:nvPr/>
        </p:nvSpPr>
        <p:spPr>
          <a:xfrm>
            <a:off x="7510105" y="4800360"/>
            <a:ext cx="6507004" cy="2220754"/>
          </a:xfrm>
          <a:prstGeom prst="roundRect">
            <a:avLst>
              <a:gd name="adj" fmla="val 1182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 lang="es-SV"/>
          </a:p>
        </p:txBody>
      </p:sp>
      <p:sp>
        <p:nvSpPr>
          <p:cNvPr id="17" name="Text 14"/>
          <p:cNvSpPr/>
          <p:nvPr/>
        </p:nvSpPr>
        <p:spPr>
          <a:xfrm>
            <a:off x="7536180" y="4633614"/>
            <a:ext cx="6157198" cy="1958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'react’;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renderer from 'react-test-renderer’;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MyComponent from './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MyComponent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’;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test('renderizado coincide con snapshot’,() =&gt; {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tree = renderer.create().toJSON();  expect(tree).</a:t>
            </a:r>
            <a:r>
              <a:rPr lang="en-US" sz="1350" dirty="0" err="1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toMatchSnapshot</a:t>
            </a: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8E106E00-F948-B6CD-90EE-DCB9DE3B149F}"/>
                  </a:ext>
                </a:extLst>
              </p14:cNvPr>
              <p14:cNvContentPartPr/>
              <p14:nvPr/>
            </p14:nvContentPartPr>
            <p14:xfrm>
              <a:off x="12917274" y="7776297"/>
              <a:ext cx="1600920" cy="3387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8E106E00-F948-B6CD-90EE-DCB9DE3B14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3634" y="7668297"/>
                <a:ext cx="1708560" cy="55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10811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Mejores prácticas para el uso de Jest: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SV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8883"/>
            <a:ext cx="121920" cy="1730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3004" y="2746177"/>
            <a:ext cx="4486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Escribir test simples y aislados: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73004" y="3236595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test deben ser simples y enfocarse en una sola responsabilidad o característica del código.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488883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SV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488883"/>
            <a:ext cx="121920" cy="17308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07762" y="2746177"/>
            <a:ext cx="4339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Utilizar nombres descriptivos: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807762" y="3236595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nombres de las pruebas deben ser claros y descriptivos.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446508"/>
            <a:ext cx="6407944" cy="2456617"/>
          </a:xfrm>
          <a:prstGeom prst="roundRect">
            <a:avLst>
              <a:gd name="adj" fmla="val 138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SV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46508"/>
            <a:ext cx="121920" cy="245661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73004" y="4703802"/>
            <a:ext cx="4490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Configurar y limpiar el entorno: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73004" y="5194221"/>
            <a:ext cx="57714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Utiliza los hooks beforeAll, afterAll, beforeEach, y afterEach de Jest para configurar y limpiar el entorno de pruebas.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446508"/>
            <a:ext cx="6408063" cy="2456617"/>
          </a:xfrm>
          <a:prstGeom prst="roundRect">
            <a:avLst>
              <a:gd name="adj" fmla="val 138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SV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4446508"/>
            <a:ext cx="121920" cy="245661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07762" y="4703802"/>
            <a:ext cx="3921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Mocking de Dependencias: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807762" y="5194221"/>
            <a:ext cx="577155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Mockear dependencias ayuda a aislar la unidad de código que estás probando, eliminando los efectos secundarios y aumentando la reusabilidad de las pruebas.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D4CD996D-7812-E73F-38A5-173C52D3FB06}"/>
                  </a:ext>
                </a:extLst>
              </p14:cNvPr>
              <p14:cNvContentPartPr/>
              <p14:nvPr/>
            </p14:nvContentPartPr>
            <p14:xfrm>
              <a:off x="12873714" y="7778457"/>
              <a:ext cx="1628640" cy="2628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D4CD996D-7812-E73F-38A5-173C52D3FB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19714" y="7670817"/>
                <a:ext cx="1736280" cy="47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03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Consideraciones para seleccionar una herramienta testing.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2846070"/>
            <a:ext cx="340162" cy="4252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8815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Versatilidad: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3371969"/>
            <a:ext cx="564249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Elija una herramienta que admita el tipo de pruebas automatizadas que necesita, incluido pruebas funcionales, pruebas unitarias, automatización web, automatización móvil, automatización de API y pruebas de carga.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5" y="2846070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94000" y="2881551"/>
            <a:ext cx="4598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Compatibilidad de plataformas: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194000" y="3371969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Idealmente, una herramienta es compatible con todas las aplicaciones y plataformas utilizadas en su organización.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560462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5640110"/>
            <a:ext cx="5544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Compatibilidad del sistema operativo: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6130528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hecho de que los clientes no utilizan su producto en una mac hoy no significa que no lo harán en el futuro.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5" y="5604629"/>
            <a:ext cx="340162" cy="4252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94000" y="5640110"/>
            <a:ext cx="4110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Facilidad de mantenimiento: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194000" y="6130528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herramienta adecuada simplifica el mantenimiento al generar casos de pruebas modulares.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8A4F3675-850F-1615-EECB-CEAFE34714E8}"/>
                  </a:ext>
                </a:extLst>
              </p14:cNvPr>
              <p14:cNvContentPartPr/>
              <p14:nvPr/>
            </p14:nvContentPartPr>
            <p14:xfrm>
              <a:off x="12918354" y="7822017"/>
              <a:ext cx="1573560" cy="2484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8A4F3675-850F-1615-EECB-CEAFE3471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4714" y="7714377"/>
                <a:ext cx="1681200" cy="46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30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Bibliografías: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54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https://qalified.com/es/blog/software-qa-testing-herramientas/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335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https://www.questionpro.com/blog/es/herramientas-para-pruebas-de-usabilidad/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15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https://saucelabs-com.translate.goog/resources/blog/vitest-vs-jest-comparison?_x_tr_sl=en&amp;_x_tr_tl=es&amp;_x_tr_hl=es&amp;_x_tr_pto=tc&amp;_x_tr_hist=true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https://www.chucksacademy.com/es/topic/node-testing-jest/testing-best-practices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06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https://blog-qasource-com.translate.goog/10-things-to-consider-when-choosing-a-test-automation-tool?_x_tr_sl=en&amp;_x_tr_tl=es&amp;_x_tr_hl=es&amp;_x_tr_pto=tc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942CE4-7970-7CA1-0BBC-3C2F9D6B57F3}"/>
                  </a:ext>
                </a:extLst>
              </p14:cNvPr>
              <p14:cNvContentPartPr/>
              <p14:nvPr/>
            </p14:nvContentPartPr>
            <p14:xfrm>
              <a:off x="12917274" y="7807617"/>
              <a:ext cx="1569240" cy="306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942CE4-7970-7CA1-0BBC-3C2F9D6B57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63634" y="7699977"/>
                <a:ext cx="1676880" cy="52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631</Words>
  <Application>Microsoft Office PowerPoint</Application>
  <PresentationFormat>Personalizado</PresentationFormat>
  <Paragraphs>61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Consolas</vt:lpstr>
      <vt:lpstr>Noto Sans TC</vt:lpstr>
      <vt:lpstr>Arial</vt:lpstr>
      <vt:lpstr>Sora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MINEDUCYT</dc:creator>
  <cp:lastModifiedBy>Francisco Javier Salmeron Cornejo</cp:lastModifiedBy>
  <cp:revision>2</cp:revision>
  <dcterms:created xsi:type="dcterms:W3CDTF">2025-09-08T03:24:25Z</dcterms:created>
  <dcterms:modified xsi:type="dcterms:W3CDTF">2025-09-08T05:14:55Z</dcterms:modified>
</cp:coreProperties>
</file>